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1" r:id="rId2"/>
    <p:sldId id="28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4" r:id="rId2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PIg/DzmGpXYiGLA0trYYA==" hashData="t4KDhzyJvpGI4SLwSCPLepmSj4PNAnkx1BtI7bg8TWmmYukBAWgS1Mo50wtp1Cu3WlDrrDC72Vfy5m8WU4B9f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C0C64-9AF9-E34F-8341-5CC7F3768D0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608D3-645D-2F46-B4A2-0937FE969A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70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608D3-645D-2F46-B4A2-0937FE969A4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86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608D3-645D-2F46-B4A2-0937FE969A4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81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81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8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72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73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37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35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93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54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7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4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96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75992-9CA5-1548-ABFD-7A39087782F6}" type="datetimeFigureOut">
              <a:rPr lang="fr-FR" smtClean="0"/>
              <a:t>05/02/2021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7576-E963-B24D-AD86-818862377D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18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cid:image001.jpg@01D62225.06AB43F0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21.m4a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23.m4a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23.m4a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28.m4a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9.m4a"/><Relationship Id="rId5" Type="http://schemas.microsoft.com/office/2007/relationships/media" Target="../media/media29.m4a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5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36.m4a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4a"/><Relationship Id="rId3" Type="http://schemas.microsoft.com/office/2007/relationships/media" Target="../media/media9.m4a"/><Relationship Id="rId7" Type="http://schemas.microsoft.com/office/2007/relationships/media" Target="../media/media23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audio" Target="../media/media8.m4a"/><Relationship Id="rId11" Type="http://schemas.openxmlformats.org/officeDocument/2006/relationships/image" Target="../media/image5.png"/><Relationship Id="rId5" Type="http://schemas.microsoft.com/office/2007/relationships/media" Target="../media/media8.m4a"/><Relationship Id="rId10" Type="http://schemas.openxmlformats.org/officeDocument/2006/relationships/image" Target="../media/image23.png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39.m4a"/><Relationship Id="rId5" Type="http://schemas.microsoft.com/office/2007/relationships/media" Target="../media/media39.m4a"/><Relationship Id="rId4" Type="http://schemas.openxmlformats.org/officeDocument/2006/relationships/audio" Target="../media/media38.m4a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4.png"/><Relationship Id="rId5" Type="http://schemas.microsoft.com/office/2007/relationships/media" Target="../media/media3.m4a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10" Type="http://schemas.openxmlformats.org/officeDocument/2006/relationships/image" Target="../media/image5.png"/><Relationship Id="rId4" Type="http://schemas.openxmlformats.org/officeDocument/2006/relationships/audio" Target="../media/media6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7809C-3A78-F645-955B-9C893DE2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651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5300" dirty="0"/>
              <a:t>É.C.I.R.</a:t>
            </a:r>
            <a:br>
              <a:rPr lang="fr-FR" dirty="0"/>
            </a:br>
            <a:r>
              <a:rPr lang="fr-FR" dirty="0"/>
              <a:t>Évaluation de la Compréhension </a:t>
            </a:r>
            <a:r>
              <a:rPr lang="fr-FR" dirty="0" err="1"/>
              <a:t>Inférentielle</a:t>
            </a:r>
            <a:r>
              <a:rPr lang="fr-FR" dirty="0"/>
              <a:t> en Récit</a:t>
            </a:r>
            <a:br>
              <a:rPr lang="fr-FR" dirty="0"/>
            </a:br>
            <a:br>
              <a:rPr lang="fr-FR" dirty="0"/>
            </a:br>
            <a:r>
              <a:rPr lang="fr-FR" sz="2200" dirty="0"/>
              <a:t>Paméla </a:t>
            </a:r>
            <a:r>
              <a:rPr lang="fr-FR" sz="2200" dirty="0" err="1"/>
              <a:t>Filiatrault</a:t>
            </a:r>
            <a:r>
              <a:rPr lang="fr-FR" sz="2200" dirty="0"/>
              <a:t>-Veilleux et Chantal Desmarais (2020)</a:t>
            </a:r>
            <a:br>
              <a:rPr lang="fr-FR" sz="2200" dirty="0"/>
            </a:br>
            <a:br>
              <a:rPr lang="fr-FR" sz="2200" dirty="0"/>
            </a:br>
            <a:br>
              <a:rPr lang="fr-FR" sz="2200" dirty="0"/>
            </a:br>
            <a:br>
              <a:rPr lang="fr-FR" sz="2200" dirty="0"/>
            </a:br>
            <a:endParaRPr lang="fr-FR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B2E568-88B6-2848-B2E5-204B71AA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51" y="4432259"/>
            <a:ext cx="1658059" cy="71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872691-1E9E-494A-B244-5DFA7D0CD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5" r="2488"/>
          <a:stretch/>
        </p:blipFill>
        <p:spPr>
          <a:xfrm>
            <a:off x="1586963" y="5829161"/>
            <a:ext cx="7053943" cy="8410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5A01D8-55F7-BC44-9BD5-0CF7979324FA}"/>
              </a:ext>
            </a:extLst>
          </p:cNvPr>
          <p:cNvSpPr txBox="1"/>
          <p:nvPr/>
        </p:nvSpPr>
        <p:spPr>
          <a:xfrm>
            <a:off x="-26068" y="6577524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©Filiatrault-Veilleux et Desmarais, 2020  </a:t>
            </a:r>
          </a:p>
        </p:txBody>
      </p:sp>
      <p:pic>
        <p:nvPicPr>
          <p:cNvPr id="8" name="Image 7" descr="signature_1319673070">
            <a:extLst>
              <a:ext uri="{FF2B5EF4-FFF2-40B4-BE49-F238E27FC236}">
                <a16:creationId xmlns:a16="http://schemas.microsoft.com/office/drawing/2014/main" id="{17F084FD-F1F7-134D-A24F-79220DA2B65C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32" y="4361347"/>
            <a:ext cx="1853514" cy="7414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87D60B-3490-E54F-AE23-9B1693AFAEBE}"/>
              </a:ext>
            </a:extLst>
          </p:cNvPr>
          <p:cNvSpPr/>
          <p:nvPr/>
        </p:nvSpPr>
        <p:spPr>
          <a:xfrm>
            <a:off x="1586963" y="5337026"/>
            <a:ext cx="5870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dirty="0">
                <a:latin typeface="+mj-lt"/>
                <a:ea typeface="+mj-ea"/>
                <a:cs typeface="+mj-cs"/>
              </a:rPr>
              <a:t>Outil conçu grâce à une subvention du Conseil de recherches en sciences humaines du Canada</a:t>
            </a:r>
          </a:p>
        </p:txBody>
      </p:sp>
    </p:spTree>
    <p:extLst>
      <p:ext uri="{BB962C8B-B14F-4D97-AF65-F5344CB8AC3E}">
        <p14:creationId xmlns:p14="http://schemas.microsoft.com/office/powerpoint/2010/main" val="2141009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752" y="0"/>
            <a:ext cx="1553123" cy="3693319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8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6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 Pinson se cherche un abri?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6" name="15.pourquoi pinson se cherche un abr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114" y="2541019"/>
            <a:ext cx="363446" cy="366277"/>
          </a:xfrm>
          <a:prstGeom prst="rect">
            <a:avLst/>
          </a:prstGeom>
        </p:spPr>
      </p:pic>
      <p:pic>
        <p:nvPicPr>
          <p:cNvPr id="7" name="8.pinson entre dans la forêt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114" y="869608"/>
            <a:ext cx="360358" cy="3516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7B435D-625F-3449-90E0-4459A9E45BAC}"/>
              </a:ext>
            </a:extLst>
          </p:cNvPr>
          <p:cNvSpPr txBox="1"/>
          <p:nvPr/>
        </p:nvSpPr>
        <p:spPr>
          <a:xfrm>
            <a:off x="0" y="3266355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37748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381" y="0"/>
            <a:ext cx="1620409" cy="5509200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9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</a:t>
            </a:r>
            <a:r>
              <a:rPr lang="fr-FR" b="1" dirty="0"/>
              <a:t> </a:t>
            </a:r>
            <a:endParaRPr lang="fr-FR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7.1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que Pinson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va être bien dans la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maison de la moufette?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7.2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 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6" name="9.pinson part à la recherche d_un abri moufett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697" y="894688"/>
            <a:ext cx="360663" cy="362046"/>
          </a:xfrm>
          <a:prstGeom prst="rect">
            <a:avLst/>
          </a:prstGeom>
        </p:spPr>
      </p:pic>
      <p:pic>
        <p:nvPicPr>
          <p:cNvPr id="7" name="16.est-ce que pinson va être bien dans la maison de la moufette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694" y="2828957"/>
            <a:ext cx="352041" cy="362175"/>
          </a:xfrm>
          <a:prstGeom prst="rect">
            <a:avLst/>
          </a:prstGeom>
        </p:spPr>
      </p:pic>
      <p:pic>
        <p:nvPicPr>
          <p:cNvPr id="8" name="11.pourquo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621" y="4414089"/>
            <a:ext cx="353363" cy="3631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B6D8594-3519-4149-A05C-495C4C826CF3}"/>
              </a:ext>
            </a:extLst>
          </p:cNvPr>
          <p:cNvSpPr txBox="1"/>
          <p:nvPr/>
        </p:nvSpPr>
        <p:spPr>
          <a:xfrm>
            <a:off x="-9174" y="5094268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8475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381" y="0"/>
            <a:ext cx="1627422" cy="5816977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10</a:t>
            </a:r>
            <a:endParaRPr lang="fr-FR" dirty="0"/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8.1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un bon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abri pour Pinson?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8.2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 dirty="0">
              <a:cs typeface="Calibri"/>
            </a:endParaRPr>
          </a:p>
          <a:p>
            <a:endParaRPr lang="fr-FR"/>
          </a:p>
          <a:p>
            <a:endParaRPr lang="fr-FR"/>
          </a:p>
        </p:txBody>
      </p:sp>
      <p:pic>
        <p:nvPicPr>
          <p:cNvPr id="6" name="10.pinson entre dans le terrier de la moufett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254" y="842514"/>
            <a:ext cx="360791" cy="352798"/>
          </a:xfrm>
          <a:prstGeom prst="rect">
            <a:avLst/>
          </a:prstGeom>
        </p:spPr>
      </p:pic>
      <p:pic>
        <p:nvPicPr>
          <p:cNvPr id="7" name="17.est-ce que c_est un bon abri pour pins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254" y="2630119"/>
            <a:ext cx="360792" cy="369864"/>
          </a:xfrm>
          <a:prstGeom prst="rect">
            <a:avLst/>
          </a:prstGeom>
        </p:spPr>
      </p:pic>
      <p:pic>
        <p:nvPicPr>
          <p:cNvPr id="8" name="11.pourquo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253" y="4437848"/>
            <a:ext cx="360793" cy="3671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1487D7E-B658-F446-AFA5-31AAE0D75607}"/>
              </a:ext>
            </a:extLst>
          </p:cNvPr>
          <p:cNvSpPr txBox="1"/>
          <p:nvPr/>
        </p:nvSpPr>
        <p:spPr>
          <a:xfrm>
            <a:off x="-2161" y="5390012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0249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381" y="0"/>
            <a:ext cx="1642406" cy="5509200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11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9.1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que Pinson va être bien dans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 la maison du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 porc-épic?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9.2</a:t>
            </a:r>
            <a:endParaRPr lang="fr-FR" sz="1600" b="1" dirty="0">
              <a:cs typeface="Calibri"/>
            </a:endParaRPr>
          </a:p>
          <a:p>
            <a:r>
              <a:rPr lang="fr-FR" sz="1600" dirty="0"/>
              <a:t>Pourquoi? </a:t>
            </a:r>
            <a:endParaRPr lang="fr-FR" sz="16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6" name="18.est-ce que pinson va être bien dans la maison du porc épi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622" y="2794171"/>
            <a:ext cx="365410" cy="352062"/>
          </a:xfrm>
          <a:prstGeom prst="rect">
            <a:avLst/>
          </a:prstGeom>
        </p:spPr>
      </p:pic>
      <p:pic>
        <p:nvPicPr>
          <p:cNvPr id="7" name="11.pourquo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622" y="4372529"/>
            <a:ext cx="371762" cy="368174"/>
          </a:xfrm>
          <a:prstGeom prst="rect">
            <a:avLst/>
          </a:prstGeom>
        </p:spPr>
      </p:pic>
      <p:pic>
        <p:nvPicPr>
          <p:cNvPr id="10" name="11.pinson ne veut pas rester chez la moufette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087" y="881584"/>
            <a:ext cx="353747" cy="3621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7AE855-D77A-B24B-AF50-F372CCDE178B}"/>
              </a:ext>
            </a:extLst>
          </p:cNvPr>
          <p:cNvSpPr txBox="1"/>
          <p:nvPr/>
        </p:nvSpPr>
        <p:spPr>
          <a:xfrm>
            <a:off x="0" y="5094266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3893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982" y="0"/>
            <a:ext cx="1619041" cy="5324535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12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 b="1" dirty="0">
              <a:cs typeface="Calibri"/>
            </a:endParaRPr>
          </a:p>
          <a:p>
            <a:r>
              <a:rPr lang="fr-FR" sz="1600" b="1" dirty="0"/>
              <a:t>Question 10.1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un bon abri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pour Pinson?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10.2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8" name="12.pinson entre dans la maison du porc épi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2651" y="862220"/>
            <a:ext cx="356817" cy="367593"/>
          </a:xfrm>
          <a:prstGeom prst="rect">
            <a:avLst/>
          </a:prstGeom>
        </p:spPr>
      </p:pic>
      <p:pic>
        <p:nvPicPr>
          <p:cNvPr id="9" name="17.est-ce que c_est un bon abri pour pins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474" y="2616167"/>
            <a:ext cx="353731" cy="371824"/>
          </a:xfrm>
          <a:prstGeom prst="rect">
            <a:avLst/>
          </a:prstGeom>
        </p:spPr>
      </p:pic>
      <p:pic>
        <p:nvPicPr>
          <p:cNvPr id="10" name="11.pourquo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434" y="4196098"/>
            <a:ext cx="362432" cy="3691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A5F4267-7D3F-1A44-AD58-D3484B75D37E}"/>
              </a:ext>
            </a:extLst>
          </p:cNvPr>
          <p:cNvSpPr txBox="1"/>
          <p:nvPr/>
        </p:nvSpPr>
        <p:spPr>
          <a:xfrm>
            <a:off x="-9941" y="4909603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5694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524" y="0"/>
            <a:ext cx="1624870" cy="5232202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13</a:t>
            </a:r>
            <a:r>
              <a:rPr lang="fr-FR" dirty="0"/>
              <a:t> </a:t>
            </a:r>
          </a:p>
          <a:p>
            <a:endParaRPr lang="fr-FR" dirty="0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b="1" dirty="0">
              <a:cs typeface="Calibri"/>
            </a:endParaRPr>
          </a:p>
          <a:p>
            <a:r>
              <a:rPr lang="fr-FR" sz="1600" b="1" dirty="0"/>
              <a:t>Question 11.1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que Pinson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va être bien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dans la maison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du castor?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b="1" dirty="0">
              <a:cs typeface="Calibri"/>
            </a:endParaRPr>
          </a:p>
          <a:p>
            <a:r>
              <a:rPr lang="fr-FR" sz="1600" b="1" dirty="0"/>
              <a:t>Question 11.2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13.pinson ne veut pas rester chez le porc épi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566" y="883678"/>
            <a:ext cx="354937" cy="355001"/>
          </a:xfrm>
          <a:prstGeom prst="rect">
            <a:avLst/>
          </a:prstGeom>
        </p:spPr>
      </p:pic>
      <p:pic>
        <p:nvPicPr>
          <p:cNvPr id="7" name="19.est-ce que pinson va être bien dans la maison du castor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654" y="3070598"/>
            <a:ext cx="360101" cy="363253"/>
          </a:xfrm>
          <a:prstGeom prst="rect">
            <a:avLst/>
          </a:prstGeom>
        </p:spPr>
      </p:pic>
      <p:pic>
        <p:nvPicPr>
          <p:cNvPr id="8" name="11.pourquo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35" y="4397265"/>
            <a:ext cx="351720" cy="3633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5E36EE5-1E0B-EC4F-8EAD-EE51F3A2C8EE}"/>
              </a:ext>
            </a:extLst>
          </p:cNvPr>
          <p:cNvSpPr txBox="1"/>
          <p:nvPr/>
        </p:nvSpPr>
        <p:spPr>
          <a:xfrm>
            <a:off x="-8570" y="4820743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7139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552" y="-4798"/>
            <a:ext cx="1600898" cy="5047536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14 </a:t>
            </a:r>
            <a:endParaRPr lang="fr-FR" sz="1600" dirty="0">
              <a:cs typeface="Calibri"/>
            </a:endParaRPr>
          </a:p>
          <a:p>
            <a:pPr algn="ctr"/>
            <a:endParaRPr lang="fr-FR" b="1" dirty="0">
              <a:cs typeface="Calibri"/>
            </a:endParaRPr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12.1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un bon abri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pour Pinson 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12.2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17.est-ce que c_est un bon abri pour pins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446" y="2330809"/>
            <a:ext cx="359102" cy="352106"/>
          </a:xfrm>
          <a:prstGeom prst="rect">
            <a:avLst/>
          </a:prstGeom>
        </p:spPr>
      </p:pic>
      <p:pic>
        <p:nvPicPr>
          <p:cNvPr id="8" name="11.pourquo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365" y="3858159"/>
            <a:ext cx="349324" cy="359730"/>
          </a:xfrm>
          <a:prstGeom prst="rect">
            <a:avLst/>
          </a:prstGeom>
        </p:spPr>
      </p:pic>
      <p:pic>
        <p:nvPicPr>
          <p:cNvPr id="9" name="14.pinson essaie d_entrer dans l_eau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365" y="816931"/>
            <a:ext cx="358267" cy="3627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C2EF08-8846-8542-A205-25D44146DAF3}"/>
              </a:ext>
            </a:extLst>
          </p:cNvPr>
          <p:cNvSpPr txBox="1"/>
          <p:nvPr/>
        </p:nvSpPr>
        <p:spPr>
          <a:xfrm>
            <a:off x="-37514" y="4615774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6585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338" y="0"/>
            <a:ext cx="1600502" cy="5324535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15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13.1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Comment il se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sent Pinson?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 b="1" dirty="0">
              <a:cs typeface="Calibri"/>
            </a:endParaRPr>
          </a:p>
          <a:p>
            <a:r>
              <a:rPr lang="fr-FR" sz="1600" b="1" dirty="0"/>
              <a:t>Question 13.2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6" name="15.pinson ne veut pas rester chez le castor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340" y="873560"/>
            <a:ext cx="361162" cy="366277"/>
          </a:xfrm>
          <a:prstGeom prst="rect">
            <a:avLst/>
          </a:prstGeom>
        </p:spPr>
      </p:pic>
      <p:pic>
        <p:nvPicPr>
          <p:cNvPr id="7" name="10.comment il se sent pins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84" y="2611424"/>
            <a:ext cx="358139" cy="358024"/>
          </a:xfrm>
          <a:prstGeom prst="rect">
            <a:avLst/>
          </a:prstGeom>
        </p:spPr>
      </p:pic>
      <p:pic>
        <p:nvPicPr>
          <p:cNvPr id="8" name="11.pourquo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84" y="4193058"/>
            <a:ext cx="354550" cy="3602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86A6CD-428A-6D46-810A-52034C680D47}"/>
              </a:ext>
            </a:extLst>
          </p:cNvPr>
          <p:cNvSpPr txBox="1"/>
          <p:nvPr/>
        </p:nvSpPr>
        <p:spPr>
          <a:xfrm>
            <a:off x="-36124" y="4909603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1058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491" y="0"/>
            <a:ext cx="1587130" cy="3570208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16</a:t>
            </a:r>
            <a:r>
              <a:rPr lang="fr-FR" dirty="0"/>
              <a:t> </a:t>
            </a: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 dirty="0"/>
          </a:p>
          <a:p>
            <a:r>
              <a:rPr lang="fr-FR" sz="1600" b="1" dirty="0"/>
              <a:t>Question 14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Il veut quoi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Pinson déjà?</a:t>
            </a:r>
            <a:r>
              <a:rPr lang="fr-FR" dirty="0"/>
              <a:t> </a:t>
            </a:r>
            <a:endParaRPr lang="fr-FR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 dirty="0">
              <a:cs typeface="Calibri"/>
            </a:endParaRPr>
          </a:p>
        </p:txBody>
      </p:sp>
      <p:pic>
        <p:nvPicPr>
          <p:cNvPr id="3" name="16.il aperçoit un garç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028" y="884627"/>
            <a:ext cx="362866" cy="360920"/>
          </a:xfrm>
          <a:prstGeom prst="rect">
            <a:avLst/>
          </a:prstGeom>
        </p:spPr>
      </p:pic>
      <p:pic>
        <p:nvPicPr>
          <p:cNvPr id="5" name="20.il veut quoi pinson déjà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615" y="2736696"/>
            <a:ext cx="361161" cy="358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1D13C7-9466-AD40-8467-B620D2A5AFEC}"/>
              </a:ext>
            </a:extLst>
          </p:cNvPr>
          <p:cNvSpPr txBox="1"/>
          <p:nvPr/>
        </p:nvSpPr>
        <p:spPr>
          <a:xfrm>
            <a:off x="0" y="3167344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2660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6088" y="0"/>
            <a:ext cx="1573977" cy="3754874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17 </a:t>
            </a:r>
            <a:endParaRPr lang="fr-FR" dirty="0"/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15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C’est quoi l’idée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de Tom? </a:t>
            </a:r>
            <a:endParaRPr lang="fr-FR" sz="1400" dirty="0">
              <a:cs typeface="Calibri"/>
            </a:endParaRPr>
          </a:p>
          <a:p>
            <a:endParaRPr lang="fr-FR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3" name="21.c_est quoi l_idée de to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481" y="2596609"/>
            <a:ext cx="354228" cy="359665"/>
          </a:xfrm>
          <a:prstGeom prst="rect">
            <a:avLst/>
          </a:prstGeom>
        </p:spPr>
      </p:pic>
      <p:pic>
        <p:nvPicPr>
          <p:cNvPr id="5" name="17.tom regarde le nid brisé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417" y="838983"/>
            <a:ext cx="359084" cy="3624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3E9D0F-156C-8C43-AB1C-87B10356A17E}"/>
              </a:ext>
            </a:extLst>
          </p:cNvPr>
          <p:cNvSpPr txBox="1"/>
          <p:nvPr/>
        </p:nvSpPr>
        <p:spPr>
          <a:xfrm>
            <a:off x="-67899" y="3327908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7089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C26E1-2710-F940-9084-0148E911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Préface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BA2890-C244-6744-A227-B868CC5C1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Avant d’administrer l’outil, il est préférable d’avoir consulté le </a:t>
            </a:r>
            <a:r>
              <a:rPr lang="fr-FR" sz="2400" b="1" dirty="0"/>
              <a:t>manuel de l’examinateur </a:t>
            </a:r>
            <a:r>
              <a:rPr lang="fr-FR" sz="2400" dirty="0"/>
              <a:t>et d’avoir imprimé la </a:t>
            </a:r>
            <a:r>
              <a:rPr lang="fr-FR" sz="2400" b="1" dirty="0"/>
              <a:t>grille de notation.</a:t>
            </a:r>
          </a:p>
          <a:p>
            <a:r>
              <a:rPr lang="fr-CA" sz="2400" dirty="0"/>
              <a:t>Il est à noter que l’É.C.I.R. a été conçu </a:t>
            </a:r>
            <a:r>
              <a:rPr lang="fr-CA" sz="2400" b="1" dirty="0"/>
              <a:t>à des fins de description des habiletés de compréhension </a:t>
            </a:r>
            <a:r>
              <a:rPr lang="fr-CA" sz="2400" b="1" dirty="0" err="1"/>
              <a:t>inférentielle</a:t>
            </a:r>
            <a:r>
              <a:rPr lang="fr-CA" sz="2400" b="1" dirty="0"/>
              <a:t>,</a:t>
            </a:r>
            <a:r>
              <a:rPr lang="fr-CA" sz="2400" dirty="0"/>
              <a:t> et non comme un outil permettant de poser un diagnostic ou une conclusion orthophonique. Les auteures en recommandent ainsi une utilisation </a:t>
            </a:r>
            <a:r>
              <a:rPr lang="fr-CA" sz="2400" b="1" dirty="0" err="1"/>
              <a:t>critériée</a:t>
            </a:r>
            <a:r>
              <a:rPr lang="fr-CA" sz="2400" dirty="0"/>
              <a:t>.</a:t>
            </a:r>
          </a:p>
          <a:p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B329A-2808-A74E-A024-755830A1254E}"/>
              </a:ext>
            </a:extLst>
          </p:cNvPr>
          <p:cNvSpPr txBox="1"/>
          <p:nvPr/>
        </p:nvSpPr>
        <p:spPr>
          <a:xfrm>
            <a:off x="-26068" y="6577524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980737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8726" y="0"/>
            <a:ext cx="1587073" cy="5293757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18 </a:t>
            </a:r>
            <a:endParaRPr lang="fr-FR" dirty="0">
              <a:cs typeface="Calibri"/>
            </a:endParaRPr>
          </a:p>
          <a:p>
            <a:endParaRPr lang="fr-FR" dirty="0"/>
          </a:p>
          <a:p>
            <a:r>
              <a:rPr lang="fr-FR" sz="1600" b="1" dirty="0"/>
              <a:t>Narration</a:t>
            </a:r>
            <a:r>
              <a:rPr lang="fr-FR" b="1" dirty="0"/>
              <a:t> </a:t>
            </a:r>
            <a:endParaRPr lang="fr-FR" b="1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b="1" dirty="0">
              <a:cs typeface="Calibri"/>
            </a:endParaRPr>
          </a:p>
          <a:p>
            <a:r>
              <a:rPr lang="fr-FR" sz="1600" b="1" dirty="0"/>
              <a:t>Question 16.1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que Pinson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va être bien dans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cette maison?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16.2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18.tom prend les planches de boi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91" y="904658"/>
            <a:ext cx="356562" cy="364635"/>
          </a:xfrm>
          <a:prstGeom prst="rect">
            <a:avLst/>
          </a:prstGeom>
        </p:spPr>
      </p:pic>
      <p:pic>
        <p:nvPicPr>
          <p:cNvPr id="5" name="22.est-ce que pinson va être bien dans cette mais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563" y="2862074"/>
            <a:ext cx="368975" cy="372259"/>
          </a:xfrm>
          <a:prstGeom prst="rect">
            <a:avLst/>
          </a:prstGeom>
        </p:spPr>
      </p:pic>
      <p:pic>
        <p:nvPicPr>
          <p:cNvPr id="6" name="11.pourquo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882" y="4470762"/>
            <a:ext cx="366453" cy="3652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3180CF-C636-0E4E-A74D-9E19CE04249F}"/>
              </a:ext>
            </a:extLst>
          </p:cNvPr>
          <p:cNvSpPr txBox="1"/>
          <p:nvPr/>
        </p:nvSpPr>
        <p:spPr>
          <a:xfrm>
            <a:off x="-16720" y="4872072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5521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901" y="-4279"/>
            <a:ext cx="1568004" cy="6709529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19</a:t>
            </a:r>
            <a:r>
              <a:rPr lang="fr-FR" dirty="0"/>
              <a:t> </a:t>
            </a:r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 dirty="0"/>
          </a:p>
          <a:p>
            <a:endParaRPr lang="fr-FR" sz="1600" dirty="0"/>
          </a:p>
          <a:p>
            <a:r>
              <a:rPr lang="fr-FR" sz="1600" b="1" dirty="0"/>
              <a:t>Question 17.1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Est-ce un bon abri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pour Pinson?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17.2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>
              <a:cs typeface="Calibri"/>
            </a:endParaRPr>
          </a:p>
          <a:p>
            <a:endParaRPr lang="fr-FR" dirty="0"/>
          </a:p>
          <a:p>
            <a:r>
              <a:rPr lang="fr-FR" sz="1600" b="1" dirty="0"/>
              <a:t>Question 18.1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Comment il se sent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Pinson?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18.2</a:t>
            </a:r>
            <a:r>
              <a:rPr lang="fr-FR" b="1" dirty="0"/>
              <a:t> </a:t>
            </a:r>
            <a:endParaRPr lang="fr-FR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19.une fois la maison terminé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267" y="576290"/>
            <a:ext cx="365345" cy="367548"/>
          </a:xfrm>
          <a:prstGeom prst="rect">
            <a:avLst/>
          </a:prstGeom>
        </p:spPr>
      </p:pic>
      <p:pic>
        <p:nvPicPr>
          <p:cNvPr id="5" name="11.pourquo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303" y="5806097"/>
            <a:ext cx="360677" cy="366597"/>
          </a:xfrm>
          <a:prstGeom prst="rect">
            <a:avLst/>
          </a:prstGeom>
        </p:spPr>
      </p:pic>
      <p:pic>
        <p:nvPicPr>
          <p:cNvPr id="6" name="11.pourquo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0375" y="2829610"/>
            <a:ext cx="362066" cy="358914"/>
          </a:xfrm>
          <a:prstGeom prst="rect">
            <a:avLst/>
          </a:prstGeom>
        </p:spPr>
      </p:pic>
      <p:pic>
        <p:nvPicPr>
          <p:cNvPr id="7" name="10.comment il se sent pinson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20" y="4509093"/>
            <a:ext cx="352994" cy="355070"/>
          </a:xfrm>
          <a:prstGeom prst="rect">
            <a:avLst/>
          </a:prstGeom>
        </p:spPr>
      </p:pic>
      <p:pic>
        <p:nvPicPr>
          <p:cNvPr id="8" name="17.est-ce que c_est un bon abri pour pinson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755" y="1752075"/>
            <a:ext cx="367460" cy="3718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741F07-88F7-F844-8A59-E3AA2EB64E55}"/>
              </a:ext>
            </a:extLst>
          </p:cNvPr>
          <p:cNvSpPr txBox="1"/>
          <p:nvPr/>
        </p:nvSpPr>
        <p:spPr>
          <a:xfrm>
            <a:off x="-38100" y="6283787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76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humbnail_illust_page-1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312" y="0"/>
            <a:ext cx="1552510" cy="5047536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20 </a:t>
            </a:r>
            <a:endParaRPr lang="fr-FR" dirty="0">
              <a:cs typeface="Calibri"/>
            </a:endParaRPr>
          </a:p>
          <a:p>
            <a:endParaRPr lang="fr-FR" dirty="0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b="1" dirty="0">
              <a:cs typeface="Calibri"/>
            </a:endParaRPr>
          </a:p>
          <a:p>
            <a:r>
              <a:rPr lang="fr-FR" sz="1600" b="1" dirty="0"/>
              <a:t>Question 19.1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C’est qui qui a aidé le plus Pinson?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19.2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11.pourquo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37" y="4020265"/>
            <a:ext cx="360404" cy="362866"/>
          </a:xfrm>
          <a:prstGeom prst="rect">
            <a:avLst/>
          </a:prstGeom>
        </p:spPr>
      </p:pic>
      <p:pic>
        <p:nvPicPr>
          <p:cNvPr id="6" name="20.pinson est maintenant à l_abr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141" y="894611"/>
            <a:ext cx="367786" cy="357204"/>
          </a:xfrm>
          <a:prstGeom prst="rect">
            <a:avLst/>
          </a:prstGeom>
        </p:spPr>
      </p:pic>
      <p:pic>
        <p:nvPicPr>
          <p:cNvPr id="7" name="c'est qui qui a aidÃ© le plus Pinson (1)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900" y="2425700"/>
            <a:ext cx="381000" cy="381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63EAE2-05FD-7048-946B-357B63329B97}"/>
              </a:ext>
            </a:extLst>
          </p:cNvPr>
          <p:cNvSpPr txBox="1"/>
          <p:nvPr/>
        </p:nvSpPr>
        <p:spPr>
          <a:xfrm>
            <a:off x="-21415" y="4631004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6099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58E6F7-DDAE-BD45-AD84-B613FC99C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>
                <a:solidFill>
                  <a:schemeClr val="bg1"/>
                </a:solidFill>
              </a:rPr>
              <a:t>FIN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C1D983-D260-9344-B752-C669DDFFB5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62" y="3192629"/>
            <a:ext cx="2569076" cy="1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4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couvertur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132" y="1"/>
            <a:ext cx="1596732" cy="6801863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1 </a:t>
            </a:r>
            <a:endParaRPr lang="fr-FR" dirty="0"/>
          </a:p>
          <a:p>
            <a:pPr algn="ctr"/>
            <a:endParaRPr lang="fr-FR" sz="1600" dirty="0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b="1" dirty="0"/>
          </a:p>
          <a:p>
            <a:r>
              <a:rPr lang="fr-FR" sz="1600" b="1" dirty="0"/>
              <a:t>Question 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Il est où Pinson?</a:t>
            </a:r>
            <a:endParaRPr lang="fr-FR" sz="1400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b="1" dirty="0"/>
              <a:t>Question 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C’est quelle sorte </a:t>
            </a:r>
          </a:p>
          <a:p>
            <a:r>
              <a:rPr lang="fr-FR" sz="1400" dirty="0"/>
              <a:t>d’animal Pinson? </a:t>
            </a:r>
            <a:endParaRPr lang="fr-FR" sz="1400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b="1" dirty="0"/>
              <a:t>Question 3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Pinson est de quelle couleur?</a:t>
            </a:r>
            <a:endParaRPr lang="fr-FR" sz="1400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10" name="1.l_histoire s_appell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553" y="826880"/>
            <a:ext cx="362190" cy="360807"/>
          </a:xfrm>
          <a:prstGeom prst="rect">
            <a:avLst/>
          </a:prstGeom>
        </p:spPr>
      </p:pic>
      <p:pic>
        <p:nvPicPr>
          <p:cNvPr id="12" name="6.pinson c_est quelle sorte d_animal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707" y="3930137"/>
            <a:ext cx="359426" cy="352196"/>
          </a:xfrm>
          <a:prstGeom prst="rect">
            <a:avLst/>
          </a:prstGeom>
        </p:spPr>
      </p:pic>
      <p:pic>
        <p:nvPicPr>
          <p:cNvPr id="13" name="7.pinson est de quelle couleur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0348" y="5613505"/>
            <a:ext cx="360036" cy="368565"/>
          </a:xfrm>
          <a:prstGeom prst="rect">
            <a:avLst/>
          </a:prstGeom>
        </p:spPr>
      </p:pic>
      <p:pic>
        <p:nvPicPr>
          <p:cNvPr id="2" name="Il est oÃ¹ Pinson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0500" y="2336800"/>
            <a:ext cx="419100" cy="4191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38100" y="6343947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5442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381" y="0"/>
            <a:ext cx="1638230" cy="5632311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2 </a:t>
            </a:r>
            <a:endParaRPr lang="fr-FR" dirty="0"/>
          </a:p>
          <a:p>
            <a:endParaRPr lang="fr-FR" sz="1600" dirty="0"/>
          </a:p>
          <a:p>
            <a:r>
              <a:rPr lang="fr-FR" sz="1600" b="1" dirty="0"/>
              <a:t>Narration</a:t>
            </a:r>
            <a:endParaRPr lang="fr-FR" sz="1600" b="1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b="1" dirty="0"/>
              <a:t>Question 4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Pinson est avec qui dans le nid?</a:t>
            </a:r>
            <a:endParaRPr lang="fr-FR" sz="1400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b="1" dirty="0"/>
              <a:t>Question 5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Il y a combien d’oiseaux dans le nid?</a:t>
            </a:r>
            <a:r>
              <a:rPr lang="fr-FR" sz="1600" dirty="0"/>
              <a:t>   </a:t>
            </a:r>
            <a:endParaRPr lang="fr-FR" sz="1600" dirty="0">
              <a:cs typeface="Calibri"/>
            </a:endParaRPr>
          </a:p>
          <a:p>
            <a:endParaRPr lang="fr-FR" sz="1600" dirty="0"/>
          </a:p>
          <a:p>
            <a:endParaRPr lang="fr-FR" sz="1600" dirty="0">
              <a:cs typeface="Calibri"/>
            </a:endParaRPr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9" name="8.pinson est avec qui dans le ni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06" y="2510886"/>
            <a:ext cx="361999" cy="361999"/>
          </a:xfrm>
          <a:prstGeom prst="rect">
            <a:avLst/>
          </a:prstGeom>
        </p:spPr>
      </p:pic>
      <p:pic>
        <p:nvPicPr>
          <p:cNvPr id="10" name="9.il y a combien d_oiseaux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06" y="4633895"/>
            <a:ext cx="361998" cy="364458"/>
          </a:xfrm>
          <a:prstGeom prst="rect">
            <a:avLst/>
          </a:prstGeom>
        </p:spPr>
      </p:pic>
      <p:pic>
        <p:nvPicPr>
          <p:cNvPr id="11" name="2.C_est l_histoire d_une famille d_oiseaux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06" y="841467"/>
            <a:ext cx="361997" cy="36363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2A816BD-C97F-A043-81DD-4104723F26D2}"/>
              </a:ext>
            </a:extLst>
          </p:cNvPr>
          <p:cNvSpPr txBox="1"/>
          <p:nvPr/>
        </p:nvSpPr>
        <p:spPr>
          <a:xfrm>
            <a:off x="-26068" y="5194353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5015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humbnail_illust_page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" y="0"/>
            <a:ext cx="9163240" cy="68724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9483" y="836"/>
            <a:ext cx="1617481" cy="5355312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3</a:t>
            </a:r>
            <a:r>
              <a:rPr lang="fr-FR" dirty="0"/>
              <a:t>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 dirty="0">
              <a:cs typeface="Calibri"/>
            </a:endParaRPr>
          </a:p>
          <a:p>
            <a:r>
              <a:rPr lang="fr-FR" sz="1600" b="1" dirty="0"/>
              <a:t>Question 1.1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Comment il se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sent Pinson?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1.2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9" name="10.comment il se sent pins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519" y="2606458"/>
            <a:ext cx="359751" cy="361005"/>
          </a:xfrm>
          <a:prstGeom prst="rect">
            <a:avLst/>
          </a:prstGeom>
        </p:spPr>
      </p:pic>
      <p:pic>
        <p:nvPicPr>
          <p:cNvPr id="10" name="11.pourquo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519" y="4196518"/>
            <a:ext cx="357979" cy="362258"/>
          </a:xfrm>
          <a:prstGeom prst="rect">
            <a:avLst/>
          </a:prstGeom>
        </p:spPr>
      </p:pic>
      <p:pic>
        <p:nvPicPr>
          <p:cNvPr id="11" name="3.C_est l_heure du repas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520" y="888382"/>
            <a:ext cx="359751" cy="36143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1DBC51E-B26B-E24E-AF3A-0BFCD96EADDE}"/>
              </a:ext>
            </a:extLst>
          </p:cNvPr>
          <p:cNvSpPr txBox="1"/>
          <p:nvPr/>
        </p:nvSpPr>
        <p:spPr>
          <a:xfrm>
            <a:off x="-31000" y="4917152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328498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humbnail_illust_page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252" y="2847"/>
            <a:ext cx="1596721" cy="3477875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4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Il va arriver quoi,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tu penses?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8" name="4.C_est alors que l_orage arriv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116" y="893455"/>
            <a:ext cx="370250" cy="360487"/>
          </a:xfrm>
          <a:prstGeom prst="rect">
            <a:avLst/>
          </a:prstGeom>
        </p:spPr>
      </p:pic>
      <p:pic>
        <p:nvPicPr>
          <p:cNvPr id="9" name="12.il va arriver quoi tu penses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064" y="2678323"/>
            <a:ext cx="361997" cy="3529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D2DEB91-9BA3-8C49-A46D-B71C904B8BCD}"/>
              </a:ext>
            </a:extLst>
          </p:cNvPr>
          <p:cNvSpPr txBox="1"/>
          <p:nvPr/>
        </p:nvSpPr>
        <p:spPr>
          <a:xfrm>
            <a:off x="0" y="3066567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1354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2" y="-12032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309" y="-2846"/>
            <a:ext cx="1622363" cy="3970318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5 </a:t>
            </a:r>
            <a:endParaRPr lang="fr-FR" dirty="0">
              <a:cs typeface="Calibri"/>
            </a:endParaRPr>
          </a:p>
          <a:p>
            <a:endParaRPr lang="fr-FR" dirty="0"/>
          </a:p>
          <a:p>
            <a:r>
              <a:rPr lang="fr-FR" sz="1600" b="1" dirty="0"/>
              <a:t>Narration</a:t>
            </a:r>
            <a:endParaRPr lang="fr-FR" sz="1600" b="1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>
              <a:cs typeface="Calibri"/>
            </a:endParaRPr>
          </a:p>
          <a:p>
            <a:endParaRPr lang="fr-FR" dirty="0"/>
          </a:p>
          <a:p>
            <a:r>
              <a:rPr lang="fr-FR" sz="1600" b="1" dirty="0"/>
              <a:t>Question 3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Oh! Oh! Qu’est-ce qui arrive, tu penses ?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5.pinson est tout seul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533" y="846363"/>
            <a:ext cx="355950" cy="365713"/>
          </a:xfrm>
          <a:prstGeom prst="rect">
            <a:avLst/>
          </a:prstGeom>
        </p:spPr>
      </p:pic>
      <p:pic>
        <p:nvPicPr>
          <p:cNvPr id="2" name="oh oh Qu'est-ce qui arrive tu penses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908300"/>
            <a:ext cx="381000" cy="381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6D1E28E-ADCE-584D-83A9-FA9318ED123A}"/>
              </a:ext>
            </a:extLst>
          </p:cNvPr>
          <p:cNvSpPr txBox="1"/>
          <p:nvPr/>
        </p:nvSpPr>
        <p:spPr>
          <a:xfrm>
            <a:off x="-16292" y="3542127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12801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humbnail_illust_page-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723" y="0"/>
            <a:ext cx="1612946" cy="5109091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6 </a:t>
            </a:r>
            <a:endParaRPr lang="fr-FR" dirty="0">
              <a:cs typeface="Calibri"/>
            </a:endParaRPr>
          </a:p>
          <a:p>
            <a:endParaRPr lang="fr-FR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4.1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Comment il se </a:t>
            </a:r>
            <a:endParaRPr lang="fr-FR" sz="1400" dirty="0">
              <a:cs typeface="Calibri"/>
            </a:endParaRPr>
          </a:p>
          <a:p>
            <a:r>
              <a:rPr lang="fr-FR" sz="1400" dirty="0"/>
              <a:t>sent Pinson? </a:t>
            </a:r>
            <a:endParaRPr lang="fr-FR" sz="1400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 sz="1600" b="1" dirty="0"/>
              <a:t>Question 4.2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Pourquoi ?</a:t>
            </a:r>
            <a:r>
              <a:rPr lang="fr-FR" dirty="0"/>
              <a:t> </a:t>
            </a:r>
            <a:endParaRPr lang="fr-FR" dirty="0">
              <a:cs typeface="Calibri"/>
            </a:endParaRPr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8" name="10.comment il se sent pinso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96" y="2339011"/>
            <a:ext cx="354937" cy="365391"/>
          </a:xfrm>
          <a:prstGeom prst="rect">
            <a:avLst/>
          </a:prstGeom>
        </p:spPr>
      </p:pic>
      <p:pic>
        <p:nvPicPr>
          <p:cNvPr id="9" name="11.pourquo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96" y="3953491"/>
            <a:ext cx="356191" cy="357011"/>
          </a:xfrm>
          <a:prstGeom prst="rect">
            <a:avLst/>
          </a:prstGeom>
        </p:spPr>
      </p:pic>
      <p:pic>
        <p:nvPicPr>
          <p:cNvPr id="10" name="6.ho non la maison de pinson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96" y="871229"/>
            <a:ext cx="353232" cy="3573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C48A906-504C-EA4C-97B9-32477431689B}"/>
              </a:ext>
            </a:extLst>
          </p:cNvPr>
          <p:cNvSpPr txBox="1"/>
          <p:nvPr/>
        </p:nvSpPr>
        <p:spPr>
          <a:xfrm>
            <a:off x="-16295" y="4683746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2077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umbnail_illust_page-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065" y="0"/>
            <a:ext cx="1611484" cy="3754875"/>
          </a:xfrm>
          <a:prstGeom prst="rect">
            <a:avLst/>
          </a:prstGeom>
          <a:solidFill>
            <a:srgbClr val="000000">
              <a:alpha val="55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dirty="0"/>
              <a:t>Page 7 </a:t>
            </a:r>
            <a:endParaRPr lang="fr-FR" dirty="0">
              <a:cs typeface="Calibri"/>
            </a:endParaRPr>
          </a:p>
          <a:p>
            <a:endParaRPr lang="fr-FR" dirty="0"/>
          </a:p>
          <a:p>
            <a:r>
              <a:rPr lang="fr-FR" sz="1600" b="1" dirty="0"/>
              <a:t>Narration </a:t>
            </a:r>
            <a:endParaRPr lang="fr-FR" sz="1600" b="1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600" b="1" dirty="0"/>
              <a:t>Question 5</a:t>
            </a:r>
            <a:endParaRPr lang="fr-FR" sz="1600" b="1" dirty="0">
              <a:cs typeface="Calibri"/>
            </a:endParaRPr>
          </a:p>
          <a:p>
            <a:r>
              <a:rPr lang="fr-FR" sz="1400" dirty="0"/>
              <a:t>Qu’est-ce qu’il veut Pinson? </a:t>
            </a:r>
            <a:endParaRPr lang="fr-FR" sz="1400" dirty="0">
              <a:cs typeface="Calibri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7.les parents de pinson ne sont pas encore revenu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07" y="844786"/>
            <a:ext cx="368286" cy="361049"/>
          </a:xfrm>
          <a:prstGeom prst="rect">
            <a:avLst/>
          </a:prstGeom>
        </p:spPr>
      </p:pic>
      <p:pic>
        <p:nvPicPr>
          <p:cNvPr id="2" name="Qu'est-ce qu'il veut Pinso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" y="2667000"/>
            <a:ext cx="406400" cy="406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E32EBE-8E1B-8341-9AF3-2E9BBFEEA51F}"/>
              </a:ext>
            </a:extLst>
          </p:cNvPr>
          <p:cNvSpPr txBox="1"/>
          <p:nvPr/>
        </p:nvSpPr>
        <p:spPr>
          <a:xfrm>
            <a:off x="825" y="3333573"/>
            <a:ext cx="167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©Filiatrault-Veilleux et Desmarais, 2020  </a:t>
            </a:r>
          </a:p>
        </p:txBody>
      </p:sp>
    </p:spTree>
    <p:extLst>
      <p:ext uri="{BB962C8B-B14F-4D97-AF65-F5344CB8AC3E}">
        <p14:creationId xmlns:p14="http://schemas.microsoft.com/office/powerpoint/2010/main" val="39537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600</Words>
  <Application>Microsoft Macintosh PowerPoint</Application>
  <PresentationFormat>Affichage à l'écran (4:3)</PresentationFormat>
  <Paragraphs>356</Paragraphs>
  <Slides>23</Slides>
  <Notes>2</Notes>
  <HiddenSlides>0</HiddenSlides>
  <MMClips>57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Calibri</vt:lpstr>
      <vt:lpstr>Thème Office</vt:lpstr>
      <vt:lpstr>É.C.I.R. Évaluation de la Compréhension Inférentielle en Récit  Paméla Filiatrault-Veilleux et Chantal Desmarais (2020)    </vt:lpstr>
      <vt:lpstr>Préface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jadoumalou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Jade Malo</dc:creator>
  <cp:lastModifiedBy>Pamela Filiatrault-Veilleux</cp:lastModifiedBy>
  <cp:revision>491</cp:revision>
  <dcterms:created xsi:type="dcterms:W3CDTF">2020-11-04T21:05:10Z</dcterms:created>
  <dcterms:modified xsi:type="dcterms:W3CDTF">2021-02-05T20:06:31Z</dcterms:modified>
</cp:coreProperties>
</file>